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4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5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6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8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9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0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1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3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4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5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notesSlides/notesSlide16.xml" ContentType="application/vnd.openxmlformats-officedocument.presentationml.notesSl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1" r:id="rId1"/>
    <p:sldMasterId id="2147483736" r:id="rId2"/>
    <p:sldMasterId id="2147483749" r:id="rId3"/>
  </p:sldMasterIdLst>
  <p:notesMasterIdLst>
    <p:notesMasterId r:id="rId21"/>
  </p:notesMasterIdLst>
  <p:handoutMasterIdLst>
    <p:handoutMasterId r:id="rId22"/>
  </p:handoutMasterIdLst>
  <p:sldIdLst>
    <p:sldId id="800" r:id="rId4"/>
    <p:sldId id="798" r:id="rId5"/>
    <p:sldId id="802" r:id="rId6"/>
    <p:sldId id="812" r:id="rId7"/>
    <p:sldId id="823" r:id="rId8"/>
    <p:sldId id="813" r:id="rId9"/>
    <p:sldId id="803" r:id="rId10"/>
    <p:sldId id="808" r:id="rId11"/>
    <p:sldId id="806" r:id="rId12"/>
    <p:sldId id="814" r:id="rId13"/>
    <p:sldId id="815" r:id="rId14"/>
    <p:sldId id="816" r:id="rId15"/>
    <p:sldId id="817" r:id="rId16"/>
    <p:sldId id="819" r:id="rId17"/>
    <p:sldId id="822" r:id="rId18"/>
    <p:sldId id="820" r:id="rId19"/>
    <p:sldId id="801" r:id="rId20"/>
  </p:sldIdLst>
  <p:sldSz cx="19199225" cy="10799763"/>
  <p:notesSz cx="6797675" cy="9929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31" userDrawn="1">
          <p15:clr>
            <a:srgbClr val="A4A3A4"/>
          </p15:clr>
        </p15:guide>
        <p15:guide id="2" pos="11006" userDrawn="1">
          <p15:clr>
            <a:srgbClr val="A4A3A4"/>
          </p15:clr>
        </p15:guide>
        <p15:guide id="3" orient="horz" pos="1111" userDrawn="1">
          <p15:clr>
            <a:srgbClr val="A4A3A4"/>
          </p15:clr>
        </p15:guide>
        <p15:guide id="4" pos="644" userDrawn="1">
          <p15:clr>
            <a:srgbClr val="A4A3A4"/>
          </p15:clr>
        </p15:guide>
        <p15:guide id="5" pos="11450" userDrawn="1">
          <p15:clr>
            <a:srgbClr val="A4A3A4"/>
          </p15:clr>
        </p15:guide>
        <p15:guide id="6" orient="horz" pos="6146" userDrawn="1">
          <p15:clr>
            <a:srgbClr val="A4A3A4"/>
          </p15:clr>
        </p15:guide>
        <p15:guide id="7" orient="horz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Martina Bartošová" initials="MB [7]" lastIdx="1" clrIdx="6"/>
  <p:cmAuthor id="1" name="Martina Bartošová" initials="MB" lastIdx="3" clrIdx="0"/>
  <p:cmAuthor id="2" name="Martina Bartošová" initials="MB [2]" lastIdx="1" clrIdx="1"/>
  <p:cmAuthor id="3" name="Martina Bartošová" initials="MB [3]" lastIdx="1" clrIdx="2"/>
  <p:cmAuthor id="4" name="Martina Bartošová" initials="MB [4]" lastIdx="1" clrIdx="3"/>
  <p:cmAuthor id="5" name="Martina Bartošová" initials="MB [5]" lastIdx="1" clrIdx="4"/>
  <p:cmAuthor id="6" name="Martina Bartošová" initials="MB [6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666A"/>
    <a:srgbClr val="888B8D"/>
    <a:srgbClr val="5D6A7B"/>
    <a:srgbClr val="E40046"/>
    <a:srgbClr val="3F9C35"/>
    <a:srgbClr val="AF0B2B"/>
    <a:srgbClr val="848E9B"/>
    <a:srgbClr val="8C96A3"/>
    <a:srgbClr val="9ABC16"/>
    <a:srgbClr val="6774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07" autoAdjust="0"/>
    <p:restoredTop sz="94659"/>
  </p:normalViewPr>
  <p:slideViewPr>
    <p:cSldViewPr snapToGrid="0">
      <p:cViewPr varScale="1">
        <p:scale>
          <a:sx n="54" d="100"/>
          <a:sy n="54" d="100"/>
        </p:scale>
        <p:origin x="1398" y="534"/>
      </p:cViewPr>
      <p:guideLst>
        <p:guide orient="horz" pos="6531"/>
        <p:guide pos="11006"/>
        <p:guide orient="horz" pos="1111"/>
        <p:guide pos="644"/>
        <p:guide pos="11450"/>
        <p:guide orient="horz" pos="6146"/>
        <p:guide orient="horz"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80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04D22-54D0-466D-A3DE-5A402AF10055}" type="datetimeFigureOut">
              <a:rPr lang="cs-CZ" smtClean="0"/>
              <a:t>11.06.2025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pic>
        <p:nvPicPr>
          <p:cNvPr id="7" name="Obrázek 6" descr="Dřevěné stůl s tužkou a papírem">
            <a:extLst>
              <a:ext uri="{FF2B5EF4-FFF2-40B4-BE49-F238E27FC236}">
                <a16:creationId xmlns:a16="http://schemas.microsoft.com/office/drawing/2014/main" id="{71C5A26E-1C66-AF0C-AA41-68977B5463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575" y="1492445"/>
            <a:ext cx="6797675" cy="451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79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70ABA-4271-405F-98C4-14A9DBB579C9}" type="datetimeFigureOut">
              <a:rPr lang="cs-CZ" smtClean="0"/>
              <a:t>11.06.2025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9838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5CE98-EB3D-483B-8699-8D05CE76F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93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64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953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177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483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62508-A624-7960-CFA0-E2B876B2C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9CE53615-7246-AD1E-13B8-7FB33F0AB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2ADA7649-3522-C4F2-D402-8080159077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6EAB15F-C8C1-A304-DD2C-72D4C1C15E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650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397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219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377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51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5750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9898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8548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615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9915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D46FA-19D3-F76E-F314-9D7BF3E41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B4B913E-B7C3-CF64-D5F1-12848C924A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612734EB-E7FC-9B91-834E-D4AB69ABDB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7D99772-0BD3-E8F1-56CD-A01091A131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3999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7485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19100" y="1239838"/>
            <a:ext cx="5959475" cy="33528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5CE98-EB3D-483B-8699-8D05CE76F185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336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99904" y="1767462"/>
            <a:ext cx="14399418" cy="3759917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99904" y="5672376"/>
            <a:ext cx="14399418" cy="2607442"/>
          </a:xfrm>
        </p:spPr>
        <p:txBody>
          <a:bodyPr/>
          <a:lstStyle>
            <a:lvl1pPr marL="0" indent="0" algn="ctr">
              <a:buNone/>
              <a:defRPr sz="2126"/>
            </a:lvl1pPr>
            <a:lvl2pPr marL="404988" indent="0" algn="ctr">
              <a:buNone/>
              <a:defRPr sz="1772"/>
            </a:lvl2pPr>
            <a:lvl3pPr marL="809976" indent="0" algn="ctr">
              <a:buNone/>
              <a:defRPr sz="1594"/>
            </a:lvl3pPr>
            <a:lvl4pPr marL="1214963" indent="0" algn="ctr">
              <a:buNone/>
              <a:defRPr sz="1417"/>
            </a:lvl4pPr>
            <a:lvl5pPr marL="1619951" indent="0" algn="ctr">
              <a:buNone/>
              <a:defRPr sz="1417"/>
            </a:lvl5pPr>
            <a:lvl6pPr marL="2024939" indent="0" algn="ctr">
              <a:buNone/>
              <a:defRPr sz="1417"/>
            </a:lvl6pPr>
            <a:lvl7pPr marL="2429927" indent="0" algn="ctr">
              <a:buNone/>
              <a:defRPr sz="1417"/>
            </a:lvl7pPr>
            <a:lvl8pPr marL="2834914" indent="0" algn="ctr">
              <a:buNone/>
              <a:defRPr sz="1417"/>
            </a:lvl8pPr>
            <a:lvl9pPr marL="3239902" indent="0" algn="ctr">
              <a:buNone/>
              <a:defRPr sz="1417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266DF-D875-4B43-923D-ED5B44CF5C1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477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98FC-CDCB-4A1D-8FC3-7253D842C427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293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mentář k ukázce program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9947" y="4375052"/>
            <a:ext cx="16559332" cy="5352235"/>
          </a:xfrm>
        </p:spPr>
        <p:txBody>
          <a:bodyPr/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653EB-6303-446B-8A37-693050E00357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156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948" y="2692443"/>
            <a:ext cx="16559332" cy="4492401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09948" y="7227344"/>
            <a:ext cx="16559332" cy="2362447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4988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09976" indent="0">
              <a:buNone/>
              <a:defRPr sz="1594">
                <a:solidFill>
                  <a:schemeClr val="tx1">
                    <a:tint val="75000"/>
                  </a:schemeClr>
                </a:solidFill>
              </a:defRPr>
            </a:lvl3pPr>
            <a:lvl4pPr marL="1214963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1995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4939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2992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491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39902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511AD-EAB6-4A32-A980-CC2C0C335E17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69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19948" y="2874937"/>
            <a:ext cx="8159670" cy="685235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719609" y="2874937"/>
            <a:ext cx="8159670" cy="685235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D991C-7C0A-43AC-969F-C0F3599D8AB8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922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2447" y="574989"/>
            <a:ext cx="16559332" cy="208745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22449" y="2647444"/>
            <a:ext cx="8122172" cy="1297471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4988" indent="0">
              <a:buNone/>
              <a:defRPr sz="1772" b="1"/>
            </a:lvl2pPr>
            <a:lvl3pPr marL="809976" indent="0">
              <a:buNone/>
              <a:defRPr sz="1594" b="1"/>
            </a:lvl3pPr>
            <a:lvl4pPr marL="1214963" indent="0">
              <a:buNone/>
              <a:defRPr sz="1417" b="1"/>
            </a:lvl4pPr>
            <a:lvl5pPr marL="1619951" indent="0">
              <a:buNone/>
              <a:defRPr sz="1417" b="1"/>
            </a:lvl5pPr>
            <a:lvl6pPr marL="2024939" indent="0">
              <a:buNone/>
              <a:defRPr sz="1417" b="1"/>
            </a:lvl6pPr>
            <a:lvl7pPr marL="2429927" indent="0">
              <a:buNone/>
              <a:defRPr sz="1417" b="1"/>
            </a:lvl7pPr>
            <a:lvl8pPr marL="2834914" indent="0">
              <a:buNone/>
              <a:defRPr sz="1417" b="1"/>
            </a:lvl8pPr>
            <a:lvl9pPr marL="3239902" indent="0">
              <a:buNone/>
              <a:defRPr sz="1417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22449" y="3944915"/>
            <a:ext cx="8122172" cy="5802373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9719608" y="2647444"/>
            <a:ext cx="8162171" cy="1297471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4988" indent="0">
              <a:buNone/>
              <a:defRPr sz="1772" b="1"/>
            </a:lvl2pPr>
            <a:lvl3pPr marL="809976" indent="0">
              <a:buNone/>
              <a:defRPr sz="1594" b="1"/>
            </a:lvl3pPr>
            <a:lvl4pPr marL="1214963" indent="0">
              <a:buNone/>
              <a:defRPr sz="1417" b="1"/>
            </a:lvl4pPr>
            <a:lvl5pPr marL="1619951" indent="0">
              <a:buNone/>
              <a:defRPr sz="1417" b="1"/>
            </a:lvl5pPr>
            <a:lvl6pPr marL="2024939" indent="0">
              <a:buNone/>
              <a:defRPr sz="1417" b="1"/>
            </a:lvl6pPr>
            <a:lvl7pPr marL="2429927" indent="0">
              <a:buNone/>
              <a:defRPr sz="1417" b="1"/>
            </a:lvl7pPr>
            <a:lvl8pPr marL="2834914" indent="0">
              <a:buNone/>
              <a:defRPr sz="1417" b="1"/>
            </a:lvl8pPr>
            <a:lvl9pPr marL="3239902" indent="0">
              <a:buNone/>
              <a:defRPr sz="1417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9719608" y="3944915"/>
            <a:ext cx="8162171" cy="5802373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7A0E-E835-4ABC-95F8-D00FE0C0CFE7}" type="datetime1">
              <a:rPr lang="cs-CZ" smtClean="0"/>
              <a:t>11.06.2025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791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F116-3296-41F8-9C7B-E69AC8045396}" type="datetime1">
              <a:rPr lang="cs-CZ" smtClean="0"/>
              <a:t>11.06.2025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152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2F19D-FD30-448D-98A6-E51B821607CE}" type="datetime1">
              <a:rPr lang="cs-CZ" smtClean="0"/>
              <a:t>11.06.2025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887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2448" y="719985"/>
            <a:ext cx="6192249" cy="2519945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62171" y="1554966"/>
            <a:ext cx="9719608" cy="7674832"/>
          </a:xfrm>
        </p:spPr>
        <p:txBody>
          <a:bodyPr/>
          <a:lstStyle>
            <a:lvl1pPr>
              <a:defRPr sz="2835"/>
            </a:lvl1pPr>
            <a:lvl2pPr>
              <a:defRPr sz="2480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22448" y="3239930"/>
            <a:ext cx="6192249" cy="6002369"/>
          </a:xfrm>
        </p:spPr>
        <p:txBody>
          <a:bodyPr/>
          <a:lstStyle>
            <a:lvl1pPr marL="0" indent="0">
              <a:buNone/>
              <a:defRPr sz="1417"/>
            </a:lvl1pPr>
            <a:lvl2pPr marL="404988" indent="0">
              <a:buNone/>
              <a:defRPr sz="1240"/>
            </a:lvl2pPr>
            <a:lvl3pPr marL="809976" indent="0">
              <a:buNone/>
              <a:defRPr sz="1063"/>
            </a:lvl3pPr>
            <a:lvl4pPr marL="1214963" indent="0">
              <a:buNone/>
              <a:defRPr sz="886"/>
            </a:lvl4pPr>
            <a:lvl5pPr marL="1619951" indent="0">
              <a:buNone/>
              <a:defRPr sz="886"/>
            </a:lvl5pPr>
            <a:lvl6pPr marL="2024939" indent="0">
              <a:buNone/>
              <a:defRPr sz="886"/>
            </a:lvl6pPr>
            <a:lvl7pPr marL="2429927" indent="0">
              <a:buNone/>
              <a:defRPr sz="886"/>
            </a:lvl7pPr>
            <a:lvl8pPr marL="2834914" indent="0">
              <a:buNone/>
              <a:defRPr sz="886"/>
            </a:lvl8pPr>
            <a:lvl9pPr marL="3239902" indent="0">
              <a:buNone/>
              <a:defRPr sz="886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BB9E-201F-4082-BA06-2997B6D81E78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700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2448" y="719985"/>
            <a:ext cx="6192249" cy="2519945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162171" y="1554966"/>
            <a:ext cx="9719608" cy="7674832"/>
          </a:xfrm>
        </p:spPr>
        <p:txBody>
          <a:bodyPr/>
          <a:lstStyle>
            <a:lvl1pPr marL="0" indent="0">
              <a:buNone/>
              <a:defRPr sz="2835"/>
            </a:lvl1pPr>
            <a:lvl2pPr marL="404988" indent="0">
              <a:buNone/>
              <a:defRPr sz="2480"/>
            </a:lvl2pPr>
            <a:lvl3pPr marL="809976" indent="0">
              <a:buNone/>
              <a:defRPr sz="2126"/>
            </a:lvl3pPr>
            <a:lvl4pPr marL="1214963" indent="0">
              <a:buNone/>
              <a:defRPr sz="1772"/>
            </a:lvl4pPr>
            <a:lvl5pPr marL="1619951" indent="0">
              <a:buNone/>
              <a:defRPr sz="1772"/>
            </a:lvl5pPr>
            <a:lvl6pPr marL="2024939" indent="0">
              <a:buNone/>
              <a:defRPr sz="1772"/>
            </a:lvl6pPr>
            <a:lvl7pPr marL="2429927" indent="0">
              <a:buNone/>
              <a:defRPr sz="1772"/>
            </a:lvl7pPr>
            <a:lvl8pPr marL="2834914" indent="0">
              <a:buNone/>
              <a:defRPr sz="1772"/>
            </a:lvl8pPr>
            <a:lvl9pPr marL="3239902" indent="0">
              <a:buNone/>
              <a:defRPr sz="1772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22448" y="3239930"/>
            <a:ext cx="6192249" cy="6002369"/>
          </a:xfrm>
        </p:spPr>
        <p:txBody>
          <a:bodyPr/>
          <a:lstStyle>
            <a:lvl1pPr marL="0" indent="0">
              <a:buNone/>
              <a:defRPr sz="1417"/>
            </a:lvl1pPr>
            <a:lvl2pPr marL="404988" indent="0">
              <a:buNone/>
              <a:defRPr sz="1240"/>
            </a:lvl2pPr>
            <a:lvl3pPr marL="809976" indent="0">
              <a:buNone/>
              <a:defRPr sz="1063"/>
            </a:lvl3pPr>
            <a:lvl4pPr marL="1214963" indent="0">
              <a:buNone/>
              <a:defRPr sz="886"/>
            </a:lvl4pPr>
            <a:lvl5pPr marL="1619951" indent="0">
              <a:buNone/>
              <a:defRPr sz="886"/>
            </a:lvl5pPr>
            <a:lvl6pPr marL="2024939" indent="0">
              <a:buNone/>
              <a:defRPr sz="886"/>
            </a:lvl6pPr>
            <a:lvl7pPr marL="2429927" indent="0">
              <a:buNone/>
              <a:defRPr sz="886"/>
            </a:lvl7pPr>
            <a:lvl8pPr marL="2834914" indent="0">
              <a:buNone/>
              <a:defRPr sz="886"/>
            </a:lvl8pPr>
            <a:lvl9pPr marL="3239902" indent="0">
              <a:buNone/>
              <a:defRPr sz="886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DB52-529E-406D-81BF-5935EFE3D0FF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93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F71D-BACA-4FFB-BD92-52144E3419E0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284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13739446" y="574987"/>
            <a:ext cx="4139833" cy="91523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19947" y="574987"/>
            <a:ext cx="12179509" cy="91523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E8DC-58FB-407C-B203-E3923D36BC2A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098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98845" y="1766888"/>
            <a:ext cx="14401536" cy="376078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98845" y="5672138"/>
            <a:ext cx="14401536" cy="26082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E77BE-E2C2-4EDD-8983-EBEC08DC4435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321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6AFB-CC93-409D-8422-25F6A07BA50F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665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487" y="2692401"/>
            <a:ext cx="16560495" cy="449262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09487" y="7227888"/>
            <a:ext cx="16560495" cy="2362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F43-5B8E-4393-BA0E-99C52F292D54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982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20776" y="2874963"/>
            <a:ext cx="8141962" cy="685165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733667" y="2874963"/>
            <a:ext cx="8144783" cy="685165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680B1-05BE-4142-A51E-05363F41E9B9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069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3599" y="574676"/>
            <a:ext cx="16557672" cy="2087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23600" y="2647950"/>
            <a:ext cx="8122206" cy="12969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23600" y="3944938"/>
            <a:ext cx="8122206" cy="580231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9719554" y="2647950"/>
            <a:ext cx="8161716" cy="12969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9719554" y="3944938"/>
            <a:ext cx="8161716" cy="580231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847CB-3532-4C7A-92F2-806C290476D5}" type="datetime1">
              <a:rPr lang="cs-CZ" smtClean="0"/>
              <a:t>11.06.2025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41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CD823-4277-4C9D-AFCF-2FD17FAA764C}" type="datetime1">
              <a:rPr lang="cs-CZ" smtClean="0"/>
              <a:t>11.06.2025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550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D26DA-01BD-4288-8152-4911E17F11E8}" type="datetime1">
              <a:rPr lang="cs-CZ" smtClean="0"/>
              <a:t>11.06.2025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99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3600" y="720726"/>
            <a:ext cx="6191841" cy="251936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61716" y="1555751"/>
            <a:ext cx="9719554" cy="76739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23600" y="3240088"/>
            <a:ext cx="6191841" cy="60023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F9E6A-0E43-4D1A-A169-025E4DD4BB16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2320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3600" y="720726"/>
            <a:ext cx="6191841" cy="251936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161716" y="1555751"/>
            <a:ext cx="9719554" cy="76739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23600" y="3240088"/>
            <a:ext cx="6191841" cy="60023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CB188-B349-4870-8BBD-EF12C4F5B1EF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136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0B6A4-4304-4654-B099-EEF8B2423714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224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13741148" y="574675"/>
            <a:ext cx="4137302" cy="91519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20776" y="574675"/>
            <a:ext cx="12149444" cy="91519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F21D-2C7F-4A67-B4F7-EA62A926E23E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9473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C304-0578-49F6-84B3-C531028712CE}" type="datetime1">
              <a:rPr lang="cs-CZ" smtClean="0"/>
              <a:t>11.06.2025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6261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9903" y="1767462"/>
            <a:ext cx="14399419" cy="3759917"/>
          </a:xfrm>
        </p:spPr>
        <p:txBody>
          <a:bodyPr anchor="b"/>
          <a:lstStyle>
            <a:lvl1pPr algn="ctr">
              <a:defRPr sz="9448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9903" y="5672376"/>
            <a:ext cx="14399419" cy="2607442"/>
          </a:xfrm>
        </p:spPr>
        <p:txBody>
          <a:bodyPr/>
          <a:lstStyle>
            <a:lvl1pPr marL="0" indent="0" algn="ctr">
              <a:buNone/>
              <a:defRPr sz="3779"/>
            </a:lvl1pPr>
            <a:lvl2pPr marL="719953" indent="0" algn="ctr">
              <a:buNone/>
              <a:defRPr sz="3149"/>
            </a:lvl2pPr>
            <a:lvl3pPr marL="1439906" indent="0" algn="ctr">
              <a:buNone/>
              <a:defRPr sz="2834"/>
            </a:lvl3pPr>
            <a:lvl4pPr marL="2159859" indent="0" algn="ctr">
              <a:buNone/>
              <a:defRPr sz="2520"/>
            </a:lvl4pPr>
            <a:lvl5pPr marL="2879811" indent="0" algn="ctr">
              <a:buNone/>
              <a:defRPr sz="2520"/>
            </a:lvl5pPr>
            <a:lvl6pPr marL="3599764" indent="0" algn="ctr">
              <a:buNone/>
              <a:defRPr sz="2520"/>
            </a:lvl6pPr>
            <a:lvl7pPr marL="4319717" indent="0" algn="ctr">
              <a:buNone/>
              <a:defRPr sz="2520"/>
            </a:lvl7pPr>
            <a:lvl8pPr marL="5039670" indent="0" algn="ctr">
              <a:buNone/>
              <a:defRPr sz="2520"/>
            </a:lvl8pPr>
            <a:lvl9pPr marL="5759623" indent="0" algn="ctr">
              <a:buNone/>
              <a:defRPr sz="252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266DF-D875-4B43-923D-ED5B44CF5C1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5270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B785-C487-405E-841E-CD6E047DDC0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377466"/>
      </p:ext>
    </p:extLst>
  </p:cSld>
  <p:clrMapOvr>
    <a:masterClrMapping/>
  </p:clrMapOvr>
  <p:hf sldNum="0"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9947" y="2692442"/>
            <a:ext cx="16559332" cy="4492401"/>
          </a:xfrm>
        </p:spPr>
        <p:txBody>
          <a:bodyPr anchor="b"/>
          <a:lstStyle>
            <a:lvl1pPr>
              <a:defRPr sz="9448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9947" y="7227343"/>
            <a:ext cx="16559332" cy="2362447"/>
          </a:xfrm>
        </p:spPr>
        <p:txBody>
          <a:bodyPr/>
          <a:lstStyle>
            <a:lvl1pPr marL="0" indent="0">
              <a:buNone/>
              <a:defRPr sz="3779">
                <a:solidFill>
                  <a:schemeClr val="tx1">
                    <a:tint val="75000"/>
                  </a:schemeClr>
                </a:solidFill>
              </a:defRPr>
            </a:lvl1pPr>
            <a:lvl2pPr marL="719953" indent="0">
              <a:buNone/>
              <a:defRPr sz="3149">
                <a:solidFill>
                  <a:schemeClr val="tx1">
                    <a:tint val="75000"/>
                  </a:schemeClr>
                </a:solidFill>
              </a:defRPr>
            </a:lvl2pPr>
            <a:lvl3pPr marL="1439906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3pPr>
            <a:lvl4pPr marL="2159859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79811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599764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1971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3967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59623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B785-C487-405E-841E-CD6E047DDC0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7678560"/>
      </p:ext>
    </p:extLst>
  </p:cSld>
  <p:clrMapOvr>
    <a:masterClrMapping/>
  </p:clrMapOvr>
  <p:hf sldNum="0"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19947" y="2874937"/>
            <a:ext cx="8159671" cy="685235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19607" y="2874937"/>
            <a:ext cx="8159671" cy="685235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D991C-7C0A-43AC-969F-C0F3599D8AB8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1409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447" y="574988"/>
            <a:ext cx="16559332" cy="2087455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2448" y="2647443"/>
            <a:ext cx="8122171" cy="1297471"/>
          </a:xfrm>
        </p:spPr>
        <p:txBody>
          <a:bodyPr anchor="b"/>
          <a:lstStyle>
            <a:lvl1pPr marL="0" indent="0">
              <a:buNone/>
              <a:defRPr sz="3779" b="1"/>
            </a:lvl1pPr>
            <a:lvl2pPr marL="719953" indent="0">
              <a:buNone/>
              <a:defRPr sz="3149" b="1"/>
            </a:lvl2pPr>
            <a:lvl3pPr marL="1439906" indent="0">
              <a:buNone/>
              <a:defRPr sz="2834" b="1"/>
            </a:lvl3pPr>
            <a:lvl4pPr marL="2159859" indent="0">
              <a:buNone/>
              <a:defRPr sz="2520" b="1"/>
            </a:lvl4pPr>
            <a:lvl5pPr marL="2879811" indent="0">
              <a:buNone/>
              <a:defRPr sz="2520" b="1"/>
            </a:lvl5pPr>
            <a:lvl6pPr marL="3599764" indent="0">
              <a:buNone/>
              <a:defRPr sz="2520" b="1"/>
            </a:lvl6pPr>
            <a:lvl7pPr marL="4319717" indent="0">
              <a:buNone/>
              <a:defRPr sz="2520" b="1"/>
            </a:lvl7pPr>
            <a:lvl8pPr marL="5039670" indent="0">
              <a:buNone/>
              <a:defRPr sz="2520" b="1"/>
            </a:lvl8pPr>
            <a:lvl9pPr marL="5759623" indent="0">
              <a:buNone/>
              <a:defRPr sz="252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2448" y="3944914"/>
            <a:ext cx="8122171" cy="580237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19608" y="2647443"/>
            <a:ext cx="8162171" cy="1297471"/>
          </a:xfrm>
        </p:spPr>
        <p:txBody>
          <a:bodyPr anchor="b"/>
          <a:lstStyle>
            <a:lvl1pPr marL="0" indent="0">
              <a:buNone/>
              <a:defRPr sz="3779" b="1"/>
            </a:lvl1pPr>
            <a:lvl2pPr marL="719953" indent="0">
              <a:buNone/>
              <a:defRPr sz="3149" b="1"/>
            </a:lvl2pPr>
            <a:lvl3pPr marL="1439906" indent="0">
              <a:buNone/>
              <a:defRPr sz="2834" b="1"/>
            </a:lvl3pPr>
            <a:lvl4pPr marL="2159859" indent="0">
              <a:buNone/>
              <a:defRPr sz="2520" b="1"/>
            </a:lvl4pPr>
            <a:lvl5pPr marL="2879811" indent="0">
              <a:buNone/>
              <a:defRPr sz="2520" b="1"/>
            </a:lvl5pPr>
            <a:lvl6pPr marL="3599764" indent="0">
              <a:buNone/>
              <a:defRPr sz="2520" b="1"/>
            </a:lvl6pPr>
            <a:lvl7pPr marL="4319717" indent="0">
              <a:buNone/>
              <a:defRPr sz="2520" b="1"/>
            </a:lvl7pPr>
            <a:lvl8pPr marL="5039670" indent="0">
              <a:buNone/>
              <a:defRPr sz="2520" b="1"/>
            </a:lvl8pPr>
            <a:lvl9pPr marL="5759623" indent="0">
              <a:buNone/>
              <a:defRPr sz="252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19608" y="3944914"/>
            <a:ext cx="8162171" cy="580237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7A0E-E835-4ABC-95F8-D00FE0C0CFE7}" type="datetime1">
              <a:rPr lang="cs-CZ" smtClean="0"/>
              <a:t>11.06.2025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3299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B785-C487-405E-841E-CD6E047DDC0B}" type="datetime1">
              <a:rPr lang="cs-CZ" smtClean="0"/>
              <a:t>11.06.2025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241407"/>
      </p:ext>
    </p:extLst>
  </p:cSld>
  <p:clrMapOvr>
    <a:masterClrMapping/>
  </p:clrMapOvr>
  <p:hf sldNum="0"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2F19D-FD30-448D-98A6-E51B821607CE}" type="datetime1">
              <a:rPr lang="cs-CZ" smtClean="0"/>
              <a:t>11.06.2025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6747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448" y="719984"/>
            <a:ext cx="6192249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2171" y="1554966"/>
            <a:ext cx="9719608" cy="7674832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79"/>
            </a:lvl3pPr>
            <a:lvl4pPr>
              <a:defRPr sz="3149"/>
            </a:lvl4pPr>
            <a:lvl5pPr>
              <a:defRPr sz="3149"/>
            </a:lvl5pPr>
            <a:lvl6pPr>
              <a:defRPr sz="3149"/>
            </a:lvl6pPr>
            <a:lvl7pPr>
              <a:defRPr sz="3149"/>
            </a:lvl7pPr>
            <a:lvl8pPr>
              <a:defRPr sz="3149"/>
            </a:lvl8pPr>
            <a:lvl9pPr>
              <a:defRPr sz="3149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448" y="3239929"/>
            <a:ext cx="6192249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53" indent="0">
              <a:buNone/>
              <a:defRPr sz="2205"/>
            </a:lvl2pPr>
            <a:lvl3pPr marL="1439906" indent="0">
              <a:buNone/>
              <a:defRPr sz="1890"/>
            </a:lvl3pPr>
            <a:lvl4pPr marL="2159859" indent="0">
              <a:buNone/>
              <a:defRPr sz="1575"/>
            </a:lvl4pPr>
            <a:lvl5pPr marL="2879811" indent="0">
              <a:buNone/>
              <a:defRPr sz="1575"/>
            </a:lvl5pPr>
            <a:lvl6pPr marL="3599764" indent="0">
              <a:buNone/>
              <a:defRPr sz="1575"/>
            </a:lvl6pPr>
            <a:lvl7pPr marL="4319717" indent="0">
              <a:buNone/>
              <a:defRPr sz="1575"/>
            </a:lvl7pPr>
            <a:lvl8pPr marL="5039670" indent="0">
              <a:buNone/>
              <a:defRPr sz="1575"/>
            </a:lvl8pPr>
            <a:lvl9pPr marL="5759623" indent="0">
              <a:buNone/>
              <a:defRPr sz="1575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BB9E-201F-4082-BA06-2997B6D81E78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8893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448" y="719984"/>
            <a:ext cx="6192249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62171" y="1554966"/>
            <a:ext cx="9719608" cy="7674832"/>
          </a:xfrm>
        </p:spPr>
        <p:txBody>
          <a:bodyPr anchor="t"/>
          <a:lstStyle>
            <a:lvl1pPr marL="0" indent="0">
              <a:buNone/>
              <a:defRPr sz="5039"/>
            </a:lvl1pPr>
            <a:lvl2pPr marL="719953" indent="0">
              <a:buNone/>
              <a:defRPr sz="4409"/>
            </a:lvl2pPr>
            <a:lvl3pPr marL="1439906" indent="0">
              <a:buNone/>
              <a:defRPr sz="3779"/>
            </a:lvl3pPr>
            <a:lvl4pPr marL="2159859" indent="0">
              <a:buNone/>
              <a:defRPr sz="3149"/>
            </a:lvl4pPr>
            <a:lvl5pPr marL="2879811" indent="0">
              <a:buNone/>
              <a:defRPr sz="3149"/>
            </a:lvl5pPr>
            <a:lvl6pPr marL="3599764" indent="0">
              <a:buNone/>
              <a:defRPr sz="3149"/>
            </a:lvl6pPr>
            <a:lvl7pPr marL="4319717" indent="0">
              <a:buNone/>
              <a:defRPr sz="3149"/>
            </a:lvl7pPr>
            <a:lvl8pPr marL="5039670" indent="0">
              <a:buNone/>
              <a:defRPr sz="3149"/>
            </a:lvl8pPr>
            <a:lvl9pPr marL="5759623" indent="0">
              <a:buNone/>
              <a:defRPr sz="3149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448" y="3239929"/>
            <a:ext cx="6192249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53" indent="0">
              <a:buNone/>
              <a:defRPr sz="2205"/>
            </a:lvl2pPr>
            <a:lvl3pPr marL="1439906" indent="0">
              <a:buNone/>
              <a:defRPr sz="1890"/>
            </a:lvl3pPr>
            <a:lvl4pPr marL="2159859" indent="0">
              <a:buNone/>
              <a:defRPr sz="1575"/>
            </a:lvl4pPr>
            <a:lvl5pPr marL="2879811" indent="0">
              <a:buNone/>
              <a:defRPr sz="1575"/>
            </a:lvl5pPr>
            <a:lvl6pPr marL="3599764" indent="0">
              <a:buNone/>
              <a:defRPr sz="1575"/>
            </a:lvl6pPr>
            <a:lvl7pPr marL="4319717" indent="0">
              <a:buNone/>
              <a:defRPr sz="1575"/>
            </a:lvl7pPr>
            <a:lvl8pPr marL="5039670" indent="0">
              <a:buNone/>
              <a:defRPr sz="1575"/>
            </a:lvl8pPr>
            <a:lvl9pPr marL="5759623" indent="0">
              <a:buNone/>
              <a:defRPr sz="1575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DB52-529E-406D-81BF-5935EFE3D0FF}" type="datetime1">
              <a:rPr lang="cs-CZ" smtClean="0"/>
              <a:t>11.06.2025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6295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F71D-BACA-4FFB-BD92-52144E3419E0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382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739445" y="574987"/>
            <a:ext cx="4139833" cy="91523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19947" y="574987"/>
            <a:ext cx="12179508" cy="91523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E8DC-58FB-407C-B203-E3923D36BC2A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76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19947" y="574989"/>
            <a:ext cx="16559332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19947" y="2874937"/>
            <a:ext cx="16559332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319948" y="10009782"/>
            <a:ext cx="431982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BB785-C487-405E-841E-CD6E047DDC0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6359744" y="10009782"/>
            <a:ext cx="647973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3559453" y="10009782"/>
            <a:ext cx="431982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99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35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hf sldNum="0" hdr="0"/>
  <p:txStyles>
    <p:titleStyle>
      <a:lvl1pPr algn="l" defTabSz="809976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DINPro-Medium" panose="02000503030000020004" pitchFamily="2" charset="0"/>
          <a:ea typeface="+mj-ea"/>
          <a:cs typeface="+mj-cs"/>
        </a:defRPr>
      </a:lvl1pPr>
    </p:titleStyle>
    <p:bodyStyle>
      <a:lvl1pPr marL="202494" indent="-202494" algn="l" defTabSz="809976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DINPro-Medium" panose="02000503030000020004" pitchFamily="2" charset="0"/>
          <a:ea typeface="+mn-ea"/>
          <a:cs typeface="+mn-cs"/>
        </a:defRPr>
      </a:lvl1pPr>
      <a:lvl2pPr marL="607482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DINPro-Medium" panose="02000503030000020004" pitchFamily="2" charset="0"/>
          <a:ea typeface="+mn-ea"/>
          <a:cs typeface="+mn-cs"/>
        </a:defRPr>
      </a:lvl2pPr>
      <a:lvl3pPr marL="1012469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DINPro-Medium" panose="02000503030000020004" pitchFamily="2" charset="0"/>
          <a:ea typeface="+mn-ea"/>
          <a:cs typeface="+mn-cs"/>
        </a:defRPr>
      </a:lvl3pPr>
      <a:lvl4pPr marL="1417457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DINPro-Medium" panose="02000503030000020004" pitchFamily="2" charset="0"/>
          <a:ea typeface="+mn-ea"/>
          <a:cs typeface="+mn-cs"/>
        </a:defRPr>
      </a:lvl4pPr>
      <a:lvl5pPr marL="1822445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DINPro-Medium" panose="02000503030000020004" pitchFamily="2" charset="0"/>
          <a:ea typeface="+mn-ea"/>
          <a:cs typeface="+mn-cs"/>
        </a:defRPr>
      </a:lvl5pPr>
      <a:lvl6pPr marL="2227433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4" kern="1200">
          <a:solidFill>
            <a:schemeClr val="tx1"/>
          </a:solidFill>
          <a:latin typeface="+mn-lt"/>
          <a:ea typeface="+mn-ea"/>
          <a:cs typeface="+mn-cs"/>
        </a:defRPr>
      </a:lvl6pPr>
      <a:lvl7pPr marL="2632420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4" kern="1200">
          <a:solidFill>
            <a:schemeClr val="tx1"/>
          </a:solidFill>
          <a:latin typeface="+mn-lt"/>
          <a:ea typeface="+mn-ea"/>
          <a:cs typeface="+mn-cs"/>
        </a:defRPr>
      </a:lvl7pPr>
      <a:lvl8pPr marL="3037408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4" kern="1200">
          <a:solidFill>
            <a:schemeClr val="tx1"/>
          </a:solidFill>
          <a:latin typeface="+mn-lt"/>
          <a:ea typeface="+mn-ea"/>
          <a:cs typeface="+mn-cs"/>
        </a:defRPr>
      </a:lvl8pPr>
      <a:lvl9pPr marL="3442396" indent="-202494" algn="l" defTabSz="809976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1pPr>
      <a:lvl2pPr marL="404988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2pPr>
      <a:lvl3pPr marL="809976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3pPr>
      <a:lvl4pPr marL="1214963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4pPr>
      <a:lvl5pPr marL="1619951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5pPr>
      <a:lvl6pPr marL="2024939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6pPr>
      <a:lvl7pPr marL="2429927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7pPr>
      <a:lvl8pPr marL="2834914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8pPr>
      <a:lvl9pPr marL="3239902" algn="l" defTabSz="809976" rtl="0" eaLnBrk="1" latinLnBrk="0" hangingPunct="1">
        <a:defRPr sz="15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20776" y="574676"/>
            <a:ext cx="16557674" cy="2087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20776" y="2874963"/>
            <a:ext cx="16557674" cy="6851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320777" y="10009188"/>
            <a:ext cx="4317920" cy="5762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A11C0-7B3A-4BB3-A62B-AD90CDA29ED2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6358351" y="10009188"/>
            <a:ext cx="6482524" cy="5762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3560530" y="10009188"/>
            <a:ext cx="4317920" cy="5762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689DF-024B-D94D-A6E9-B689399F3E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472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19947" y="574988"/>
            <a:ext cx="16559332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9947" y="2874937"/>
            <a:ext cx="16559332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19947" y="10009781"/>
            <a:ext cx="431982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BB785-C487-405E-841E-CD6E047DDC0B}" type="datetime1">
              <a:rPr lang="cs-CZ" smtClean="0"/>
              <a:t>11.06.2025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59744" y="10009781"/>
            <a:ext cx="647973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59452" y="10009781"/>
            <a:ext cx="431982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E3DF3-E222-466A-8DA5-7B1ED95C8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49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hf sldNum="0" hdr="0"/>
  <p:txStyles>
    <p:titleStyle>
      <a:lvl1pPr algn="l" defTabSz="1439906" rtl="0" eaLnBrk="1" latinLnBrk="0" hangingPunct="1">
        <a:lnSpc>
          <a:spcPct val="90000"/>
        </a:lnSpc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976" indent="-359976" algn="l" defTabSz="143990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1pPr>
      <a:lvl2pPr marL="1079929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779" kern="1200">
          <a:solidFill>
            <a:schemeClr val="tx1"/>
          </a:solidFill>
          <a:latin typeface="+mn-lt"/>
          <a:ea typeface="+mn-ea"/>
          <a:cs typeface="+mn-cs"/>
        </a:defRPr>
      </a:lvl2pPr>
      <a:lvl3pPr marL="1799882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149" kern="1200">
          <a:solidFill>
            <a:schemeClr val="tx1"/>
          </a:solidFill>
          <a:latin typeface="+mn-lt"/>
          <a:ea typeface="+mn-ea"/>
          <a:cs typeface="+mn-cs"/>
        </a:defRPr>
      </a:lvl3pPr>
      <a:lvl4pPr marL="2519835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4pPr>
      <a:lvl5pPr marL="3239788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5pPr>
      <a:lvl6pPr marL="3959741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6pPr>
      <a:lvl7pPr marL="4679693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7pPr>
      <a:lvl8pPr marL="5399646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8pPr>
      <a:lvl9pPr marL="6119599" indent="-359976" algn="l" defTabSz="1439906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1pPr>
      <a:lvl2pPr marL="719953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439906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3pPr>
      <a:lvl4pPr marL="2159859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4pPr>
      <a:lvl5pPr marL="2879811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5pPr>
      <a:lvl6pPr marL="3599764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6pPr>
      <a:lvl7pPr marL="4319717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7pPr>
      <a:lvl8pPr marL="5039670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8pPr>
      <a:lvl9pPr marL="5759623" algn="l" defTabSz="1439906" rtl="0" eaLnBrk="1" latinLnBrk="0" hangingPunct="1">
        <a:defRPr sz="28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25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4.jpeg"/><Relationship Id="rId5" Type="http://schemas.openxmlformats.org/officeDocument/2006/relationships/tags" Target="../tags/tag5.xml"/><Relationship Id="rId10" Type="http://schemas.openxmlformats.org/officeDocument/2006/relationships/image" Target="../media/image3.png"/><Relationship Id="rId4" Type="http://schemas.openxmlformats.org/officeDocument/2006/relationships/tags" Target="../tags/tag4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9.xml"/><Relationship Id="rId7" Type="http://schemas.openxmlformats.org/officeDocument/2006/relationships/image" Target="../media/image3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10.xm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13.xml"/><Relationship Id="rId7" Type="http://schemas.openxmlformats.org/officeDocument/2006/relationships/image" Target="../media/image3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17.xml"/><Relationship Id="rId7" Type="http://schemas.openxmlformats.org/officeDocument/2006/relationships/image" Target="../media/image3.pn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21.xml"/><Relationship Id="rId7" Type="http://schemas.openxmlformats.org/officeDocument/2006/relationships/image" Target="../media/image3.pn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2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25.xml"/><Relationship Id="rId7" Type="http://schemas.openxmlformats.org/officeDocument/2006/relationships/image" Target="../media/image3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2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29.xml"/><Relationship Id="rId7" Type="http://schemas.openxmlformats.org/officeDocument/2006/relationships/image" Target="../media/image3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3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33.xml"/><Relationship Id="rId7" Type="http://schemas.openxmlformats.org/officeDocument/2006/relationships/hyperlink" Target="https://www.mfcr.cz/cs/ministerstvo/informacni-systemy/is-o-platech" TargetMode="Externa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34.xml"/><Relationship Id="rId9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37.xml"/><Relationship Id="rId7" Type="http://schemas.openxmlformats.org/officeDocument/2006/relationships/image" Target="../media/image3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3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41.xml"/><Relationship Id="rId7" Type="http://schemas.openxmlformats.org/officeDocument/2006/relationships/image" Target="../media/image3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4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45.xml"/><Relationship Id="rId7" Type="http://schemas.openxmlformats.org/officeDocument/2006/relationships/image" Target="../media/image3.pn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4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49.xml"/><Relationship Id="rId7" Type="http://schemas.openxmlformats.org/officeDocument/2006/relationships/image" Target="../media/image3.pn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5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53.xml"/><Relationship Id="rId7" Type="http://schemas.openxmlformats.org/officeDocument/2006/relationships/image" Target="../media/image3.pn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5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57.xml"/><Relationship Id="rId7" Type="http://schemas.openxmlformats.org/officeDocument/2006/relationships/image" Target="../media/image3.pn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5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61.xml"/><Relationship Id="rId7" Type="http://schemas.openxmlformats.org/officeDocument/2006/relationships/image" Target="../media/image3.png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6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65.xml"/><Relationship Id="rId7" Type="http://schemas.openxmlformats.org/officeDocument/2006/relationships/hyperlink" Target="https://ipop.ispv.cz/pruvodce/uvodni-strana" TargetMode="Externa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66.xml"/><Relationship Id="rId9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6.png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12" Type="http://schemas.openxmlformats.org/officeDocument/2006/relationships/image" Target="../media/image4.jpeg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image" Target="../media/image3.png"/><Relationship Id="rId5" Type="http://schemas.openxmlformats.org/officeDocument/2006/relationships/tags" Target="../tags/tag71.xml"/><Relationship Id="rId10" Type="http://schemas.openxmlformats.org/officeDocument/2006/relationships/image" Target="../media/image2.png"/><Relationship Id="rId4" Type="http://schemas.openxmlformats.org/officeDocument/2006/relationships/tags" Target="../tags/tag70.xml"/><Relationship Id="rId9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2461302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cs-CZ" sz="1800" spc="30" dirty="0">
              <a:solidFill>
                <a:srgbClr val="848E9B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1022350" y="1493702"/>
            <a:ext cx="11199879" cy="2954655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/>
            </a:endParaRPr>
          </a:p>
          <a:p>
            <a:pPr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/>
            </a:endParaRPr>
          </a:p>
          <a:p>
            <a:pPr>
              <a:defRPr/>
            </a:pPr>
            <a:r>
              <a:rPr lang="cs-CZ" sz="4000" b="1" dirty="0">
                <a:solidFill>
                  <a:srgbClr val="63666A"/>
                </a:solidFill>
                <a:latin typeface="Arial" panose="020B0604020202020204"/>
              </a:rPr>
              <a:t>Statistiky ISP a ISPV</a:t>
            </a:r>
          </a:p>
          <a:p>
            <a:pPr>
              <a:defRPr/>
            </a:pPr>
            <a:endParaRPr lang="cs-CZ" sz="40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r>
              <a:rPr lang="cs-CZ" sz="4000" dirty="0">
                <a:solidFill>
                  <a:srgbClr val="E40046"/>
                </a:solidFill>
                <a:latin typeface="Arial" panose="020B0604020202020204"/>
              </a:rPr>
              <a:t>Lucie Kubátová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5E1A986-DA02-EF4E-2E7F-19389163E992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427" y="8601811"/>
            <a:ext cx="5255798" cy="2197952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A4ED52A3-2383-8A00-B99A-C6105AF2714B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D9F54DF7-96E3-C133-AC9B-85A6594FE3FD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4683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22350" y="2735123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Zákon č. 262/2006 Sb., zákoník práce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Nařízení vlády č. 328/2013 Sb., o stanovení rozsahu a způsobu poskytování údajů do Informačního systému o platech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Zákon č. 89/1995 Sb., o státní statistické službě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</a:endParaRPr>
          </a:p>
          <a:p>
            <a:pPr>
              <a:defRPr/>
            </a:pPr>
            <a:endParaRPr lang="cs-CZ" sz="2400" dirty="0">
              <a:solidFill>
                <a:srgbClr val="3F9C35"/>
              </a:solidFill>
              <a:latin typeface="Arial" panose="020B0604020202020204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cs-CZ" dirty="0">
              <a:solidFill>
                <a:srgbClr val="63666A"/>
              </a:solidFill>
              <a:latin typeface="Arial" panose="020B0604020202020204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Právní úprava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2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  <p:pic>
        <p:nvPicPr>
          <p:cNvPr id="8" name="Obrázek 7" descr="Kladívka odpočívající na bloku">
            <a:extLst>
              <a:ext uri="{FF2B5EF4-FFF2-40B4-BE49-F238E27FC236}">
                <a16:creationId xmlns:a16="http://schemas.microsoft.com/office/drawing/2014/main" id="{26538265-AF2C-EF71-E539-4161629F586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50" y="5399880"/>
            <a:ext cx="6298010" cy="41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97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22350" y="2735123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Statistické šetření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Slouží pro účely hodnocení a rozvoje platového systému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Probíhá v pololetí a po skončení kalendářního roku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Týká se zaměstnavatelů ve veřejných službách a správě, odměňující své zaměstnance platem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Údaje poskytovány Ministerstvu financí České republiky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15206" y="184052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Informační systém o platech (ISP)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3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208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22350" y="2735123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Důležité jsou údaje zaměstnanců ovlivňující výši platů:</a:t>
            </a:r>
          </a:p>
          <a:p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Započitatelná praxe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Věková struktura ve vztahu k výdělkům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Průměrný výdělek dosahovaný v jednotlivých platových třídách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Úroveň osobního příplatku ve vztahu k platovému tarifu v platových třídách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Výše odměn a jejich celkový podíl na výdělku zaměstnance</a:t>
            </a:r>
          </a:p>
          <a:p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Údaje o prostředcích na platy, na odměny za pracovní pohotovost, údaje o průměrných výdělcích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Údaje udávající skladbu platu zaměstnanců a výši jednotlivých složek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49244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200" dirty="0">
                <a:solidFill>
                  <a:srgbClr val="63666A"/>
                </a:solidFill>
                <a:latin typeface="Arial" panose="020B0604020202020204"/>
              </a:rPr>
              <a:t>Co se vykazuje v ISP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4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02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12BAC-01C4-A18E-6F0D-3F09B41F3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AB6D86-0AA5-3C98-78C6-7B99EC85A0BA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98CBA255-767B-D14A-106E-DF574C7784C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22350" y="2735123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 ISP předkládají data za sebe a za zaměstnavatele, které jsou jimi řízené a jsou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Správci kapitol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Územní samosprávné celky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Státní fondy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Musí být do ISP zaregistrováni, musí znát své přístupové heslo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65A2C56A-0358-AE98-D5D1-2D27C5F7FB68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49244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200" dirty="0">
                <a:solidFill>
                  <a:srgbClr val="63666A"/>
                </a:solidFill>
                <a:latin typeface="Arial" panose="020B0604020202020204"/>
              </a:rPr>
              <a:t>Předkladatelé ISP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0D319BF7-304A-D49C-E178-D445B2AFF49A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1F44D7EF-ED14-6834-24F7-5EDF9251EF13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5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2BC99D2-B874-478F-8294-9A3DE02E491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803E9880-04F0-05AF-CBB4-62CAB1C896B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46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22350" y="2735123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Subjekty státní a veřejné sféry, které mají povinnost předkládat dat do ISP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cs-CZ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předkládají prostřednictví svých předkladatelů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cs-CZ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Nemusí se od ISP registrovat a ani používat heslo</a:t>
            </a:r>
            <a:endParaRPr lang="cs-CZ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49244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200" dirty="0">
                <a:solidFill>
                  <a:srgbClr val="63666A"/>
                </a:solidFill>
                <a:latin typeface="Arial" panose="020B0604020202020204"/>
              </a:rPr>
              <a:t>Poskytovatelé dat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6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64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123055" y="3428498"/>
            <a:ext cx="9043149" cy="5329515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Sběr dat probíhá 2 x do roka: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 pololetí zpravidla od 1.7. do 5.8. – data za první pololetí daného kalendářního roku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Data za celý rok – sběr probíhá zpravidla od 1.1. do 5.2. následujícího kalendářního roku</a:t>
            </a:r>
          </a:p>
          <a:p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Sběr dat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7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81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Důležité informace najdete pod odkazem: </a:t>
            </a: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https://www.mfcr.cz/cs/ministerstvo/informacni-systemy/is-o-platech</a:t>
            </a: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Legislativa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Formát a kontrola dat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Metodické pokyny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Doporučené postupy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Nejčastější chyby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Kontakty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Odkazy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8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12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Statistika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42889" y="3289120"/>
            <a:ext cx="9029699" cy="6269218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Statistické šetření monitorující výdělkovou úroveň a pracovní dobu zaměstnanců v České republice.</a:t>
            </a:r>
          </a:p>
          <a:p>
            <a:pPr marL="914400" algn="just">
              <a:lnSpc>
                <a:spcPct val="150000"/>
              </a:lnSpc>
            </a:pPr>
            <a:endParaRPr lang="cs-CZ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Obsahuje údaje z pravidelného statistického šetření, které se nazývá Čtvrtletní šetření o průměrném výdělku</a:t>
            </a:r>
          </a:p>
          <a:p>
            <a:pPr marL="914400" algn="just">
              <a:lnSpc>
                <a:spcPct val="150000"/>
              </a:lnSpc>
            </a:pPr>
            <a:r>
              <a:rPr lang="cs-CZ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110799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Informační systém o průměrném výdělku (ISPV)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9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32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0013" y="2871788"/>
            <a:ext cx="11801476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algn="just">
              <a:lnSpc>
                <a:spcPct val="150000"/>
              </a:lnSpc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Sledované ukazatele: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Hrubá měsíční mzda nebo plat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Hodinový výdělek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Odměny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Příplatky 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Náhrady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Struktura odpracované a neodpracované doby (přesčas, nemoc, dovolená)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Co se zjišťuje?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10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73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0013" y="2871788"/>
            <a:ext cx="11801476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Organizace ze mzdové i platové sféry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Platová sféra – zdrojem dat Informační systém o platech</a:t>
            </a: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573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Mzdová sféra – probíhá výběrově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Respondenti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11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62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Respondenti ze mzdové (podnikatelské) sféry jsou aktivní ekonomické subjekty.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Výběrové pro ekonomické subjekty s 1 až 249 zaměstnanci</a:t>
            </a: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Plošné pro subjekty, které mají 250 zaměstnanců a více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Výběr – náhodný – na základě velikosti subjektu, kraje a odvětví ekonomické činnosti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Organizace vybrána do šetření – obdrží dopis – seznámení s dalším postupem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26465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Jaké subjekty mají zpravodajskou povinnost?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12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71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 vyzvání z Ministerstva práce a sociálních věcí (dopisem)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Povinnost poskytování dat vyplývá ze zákona č. 89/1995 Sb., o státní statistické službě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Organizace, která je vyzvána, musí data poskytnout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Zpracovatelem dat je společnost TREXIMA, s.r.o. (z pověření Ministerstva práce a sociálních věcí)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26465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Povinnost poskytování dat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13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7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Frekvence šetření 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Rozděleno na dva soubory: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 soubor – data o ekonomickém subjektu – nově od roku 2024 jednou za rok (není povinnost zasílat čtvrtletně)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MP soubor – data o pracovních poměrech – pololetně (při statistickém zjišťování za 2. čtvrtletí se vykazují údaje za první polovinu roku, při zjišťování za 4. čtvrtletí se vykazují údaje za celý kalendářní rok) –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 25. kalendářní dne po skončení sledovaného období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26465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Šetření ISPV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14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2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F9CA3-29D9-0551-FDF7-FB3A74D75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AE24AB-FE55-00EC-B95F-65147262AD47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2FAB7375-B1D4-4F2F-01EE-7E45E2706FF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Šetření ISPV - do Programu statistických zjišťování nově zařazeno jako Pololetní šetření o průměrném výdělku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Frekvence: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za ekonomický subjekt – jednou za rok – rozsah (Identifikační údaje, informace o většinovém vlastníku a kolektivní smlouvě)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o pracovních poměrech – pololetně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Soubor *.</a:t>
            </a:r>
            <a:r>
              <a:rPr lang="cs-CZ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xml</a:t>
            </a: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možné zaslat v nové struktuře (bez souhrnných údajů za </a:t>
            </a:r>
            <a:r>
              <a:rPr lang="cs-CZ" sz="24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ekonomický subjekt)</a:t>
            </a: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D6DB04E6-00F1-52B7-816D-1D852AD74C4D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26465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Změny v ISPV od roku 2024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3CE0CDA7-E1DD-18A2-BD24-FAD35081A476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CFA9147C-8013-1D70-286B-A6F094F857B1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15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B53FE06-1628-49B7-ADF5-A72D8BD01F6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944BE365-904C-4DE3-0992-3F28F5F1C716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57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45246-DE83-BA18-2F08-C38B6CF715E0}"/>
              </a:ext>
            </a:extLst>
          </p:cNvPr>
          <p:cNvSpPr txBox="1">
            <a:spLocks/>
          </p:cNvSpPr>
          <p:nvPr/>
        </p:nvSpPr>
        <p:spPr>
          <a:xfrm>
            <a:off x="1015206" y="9849642"/>
            <a:ext cx="5498246" cy="5240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l">
              <a:lnSpc>
                <a:spcPts val="1900"/>
              </a:lnSpc>
            </a:pPr>
            <a:r>
              <a:rPr lang="cs-CZ" sz="1600" spc="30" dirty="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t>Statistiky ISP a ISPV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C72BF159-7FDC-F9E3-EB4D-C6705FA430D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12267" y="2857500"/>
            <a:ext cx="9764020" cy="6686550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Pomocí Internetového pořizovacího programu IPOP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Slouží k pořízení, kontrole a bezpečnému odeslání dat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Možno vkládat ručně nebo načíst ze souboru, který je vytvořen mzdovým softwarem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Najdete pod odkazem </a:t>
            </a: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https://ipop.ispv.cz/pruvodce/uvodni-strana</a:t>
            </a: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 správnou funkci je důležité mít v internetovém prohlížeči zapnutý JavaScript a povolené cookies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F4051A72-D6E9-2B1F-2A1E-551A51F8EDF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22350" y="1783373"/>
            <a:ext cx="926465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Zasílání dat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CC9FB957-7B76-5EBB-3DFF-D3FD2A0A92F5}"/>
              </a:ext>
            </a:extLst>
          </p:cNvPr>
          <p:cNvCxnSpPr/>
          <p:nvPr/>
        </p:nvCxnSpPr>
        <p:spPr>
          <a:xfrm>
            <a:off x="18367690" y="9971133"/>
            <a:ext cx="8238" cy="366337"/>
          </a:xfrm>
          <a:prstGeom prst="line">
            <a:avLst/>
          </a:prstGeom>
          <a:ln w="12700">
            <a:solidFill>
              <a:srgbClr val="848E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65BDEBCD-2F21-F011-7B68-9B46F39BBF75}"/>
              </a:ext>
            </a:extLst>
          </p:cNvPr>
          <p:cNvSpPr txBox="1">
            <a:spLocks/>
          </p:cNvSpPr>
          <p:nvPr/>
        </p:nvSpPr>
        <p:spPr>
          <a:xfrm>
            <a:off x="16630965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fld id="{62B828D8-490C-4332-AB40-BC61B2F81507}" type="slidenum">
              <a:rPr lang="cs-CZ" sz="1800" spc="30">
                <a:solidFill>
                  <a:srgbClr val="888B8D"/>
                </a:solidFill>
                <a:latin typeface="Arial" panose="020B0604020202020204" pitchFamily="34" charset="0"/>
                <a:ea typeface="DIN Pro" charset="0"/>
                <a:cs typeface="Arial" panose="020B0604020202020204" pitchFamily="34" charset="0"/>
              </a:rPr>
              <a:pPr algn="r">
                <a:lnSpc>
                  <a:spcPts val="1900"/>
                </a:lnSpc>
              </a:pPr>
              <a:t>16</a:t>
            </a:fld>
            <a:endParaRPr lang="cs-CZ" sz="1800" spc="30" dirty="0">
              <a:solidFill>
                <a:srgbClr val="888B8D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BE17C66-D8E5-528F-1C1D-079B92D506A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306C8108-EEA4-1514-C66E-E62F4E4457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540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2461302" y="10007306"/>
            <a:ext cx="1736725" cy="366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8099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15" kern="1200">
                <a:solidFill>
                  <a:schemeClr val="tx1"/>
                </a:solidFill>
                <a:latin typeface="DINPro-Medium" panose="02000503030000020004" pitchFamily="2" charset="0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cs-CZ" sz="1800" spc="30" dirty="0">
              <a:solidFill>
                <a:srgbClr val="848E9B"/>
              </a:solidFill>
              <a:latin typeface="Arial" panose="020B0604020202020204" pitchFamily="34" charset="0"/>
              <a:ea typeface="DIN Pro" charset="0"/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5E1A986-DA02-EF4E-2E7F-19389163E99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427" y="8601811"/>
            <a:ext cx="5255798" cy="2197952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A4ED52A3-2383-8A00-B99A-C6105AF2714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31624"/>
            <a:ext cx="2847694" cy="553998"/>
          </a:xfrm>
          <a:prstGeom prst="rect">
            <a:avLst/>
          </a:prstGeom>
        </p:spPr>
      </p:pic>
      <p:pic>
        <p:nvPicPr>
          <p:cNvPr id="6" name="Obrázek 5" descr="Obsah obrázku Písmo, Grafika, logo, text&#10;&#10;Popis byl vytvořen automaticky">
            <a:extLst>
              <a:ext uri="{FF2B5EF4-FFF2-40B4-BE49-F238E27FC236}">
                <a16:creationId xmlns:a16="http://schemas.microsoft.com/office/drawing/2014/main" id="{D9F54DF7-96E3-C133-AC9B-85A6594FE3FD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43" y="664162"/>
            <a:ext cx="1699964" cy="888923"/>
          </a:xfrm>
          <a:prstGeom prst="rect">
            <a:avLst/>
          </a:prstGeom>
        </p:spPr>
      </p:pic>
      <p:sp>
        <p:nvSpPr>
          <p:cNvPr id="4" name="Nadpis 1">
            <a:extLst>
              <a:ext uri="{FF2B5EF4-FFF2-40B4-BE49-F238E27FC236}">
                <a16:creationId xmlns:a16="http://schemas.microsoft.com/office/drawing/2014/main" id="{61AA68E5-B43A-BB3C-9860-5643C976F51C}"/>
              </a:ext>
            </a:extLst>
          </p:cNvPr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022350" y="2053793"/>
            <a:ext cx="9143854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dirty="0">
                <a:solidFill>
                  <a:srgbClr val="63666A"/>
                </a:solidFill>
                <a:latin typeface="Arial" panose="020B0604020202020204"/>
              </a:rPr>
              <a:t>Děkuji Vám za pozornost</a:t>
            </a:r>
          </a:p>
        </p:txBody>
      </p:sp>
      <p:sp>
        <p:nvSpPr>
          <p:cNvPr id="5" name="Zástupný obsah 2">
            <a:extLst>
              <a:ext uri="{FF2B5EF4-FFF2-40B4-BE49-F238E27FC236}">
                <a16:creationId xmlns:a16="http://schemas.microsoft.com/office/drawing/2014/main" id="{8CEAEAAA-8984-17E5-91FD-3474842704B0}"/>
              </a:ext>
            </a:extLst>
          </p:cNvPr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1022350" y="2767804"/>
            <a:ext cx="9043149" cy="6084294"/>
          </a:xfrm>
          <a:prstGeom prst="rect">
            <a:avLst/>
          </a:prstGeom>
        </p:spPr>
        <p:txBody>
          <a:bodyPr vert="horz" lIns="0" tIns="0" rIns="0" bIns="0" spcCol="18000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3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None/>
              <a:defRPr sz="2000" b="1" kern="1200">
                <a:solidFill>
                  <a:srgbClr val="63666A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endParaRPr lang="cs-CZ" sz="2300" dirty="0">
              <a:solidFill>
                <a:srgbClr val="3F9C35"/>
              </a:solidFill>
              <a:latin typeface="Arial" panose="020B0604020202020204"/>
            </a:endParaRPr>
          </a:p>
          <a:p>
            <a:pPr>
              <a:defRPr/>
            </a:pPr>
            <a:r>
              <a:rPr lang="cs-CZ" sz="2400" dirty="0">
                <a:solidFill>
                  <a:srgbClr val="E40046"/>
                </a:solidFill>
                <a:latin typeface="Arial" panose="020B0604020202020204"/>
              </a:rPr>
              <a:t>Lucie Kubátová</a:t>
            </a:r>
          </a:p>
          <a:p>
            <a:pPr>
              <a:defRPr/>
            </a:pPr>
            <a:r>
              <a:rPr lang="cs-CZ" sz="2000" dirty="0">
                <a:solidFill>
                  <a:srgbClr val="63666A"/>
                </a:solidFill>
                <a:latin typeface="Arial" panose="020B0604020202020204"/>
              </a:rPr>
              <a:t>Manager, Akademie mezd</a:t>
            </a:r>
          </a:p>
          <a:p>
            <a:pPr>
              <a:defRPr/>
            </a:pPr>
            <a:r>
              <a:rPr lang="cs-CZ" sz="2000" dirty="0">
                <a:solidFill>
                  <a:srgbClr val="63666A"/>
                </a:solidFill>
                <a:latin typeface="Arial" panose="020B0604020202020204"/>
              </a:rPr>
              <a:t>RSM </a:t>
            </a:r>
            <a:r>
              <a:rPr lang="cs-CZ" sz="2000" dirty="0" err="1">
                <a:solidFill>
                  <a:srgbClr val="63666A"/>
                </a:solidFill>
                <a:latin typeface="Arial" panose="020B0604020202020204"/>
              </a:rPr>
              <a:t>Payroll</a:t>
            </a:r>
            <a:r>
              <a:rPr lang="cs-CZ" sz="2000" dirty="0">
                <a:solidFill>
                  <a:srgbClr val="63666A"/>
                </a:solidFill>
                <a:latin typeface="Arial" panose="020B0604020202020204"/>
              </a:rPr>
              <a:t> Centre CZ, s.r.o.</a:t>
            </a:r>
          </a:p>
          <a:p>
            <a:pPr>
              <a:defRPr/>
            </a:pPr>
            <a:r>
              <a:rPr lang="cs-CZ" sz="2000" dirty="0">
                <a:solidFill>
                  <a:srgbClr val="63666A"/>
                </a:solidFill>
                <a:latin typeface="Arial" panose="020B0604020202020204"/>
              </a:rPr>
              <a:t>E-mail: lucie.kubatova@rsm.cz</a:t>
            </a:r>
          </a:p>
          <a:p>
            <a:pPr>
              <a:defRPr/>
            </a:pPr>
            <a:endParaRPr lang="cs-CZ" sz="1800" dirty="0">
              <a:latin typeface="Arial" panose="020B0604020202020204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7DEDFEF-7FF9-A15C-2F57-9D2BF34788B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350" y="8582917"/>
            <a:ext cx="3281429" cy="8583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6887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LIDE_ID" val="6f280b38-a6f1-413c-8af9-d1f8157e8ec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fab14f9-7020-4ab3-abeb-450807bb777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54123978-2ea1-4453-bf4d-53e185fddb7d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LIDE_ID" val="6f280b38-a6f1-413c-8af9-d1f8157e8eca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fab14f9-7020-4ab3-abeb-450807bb777a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54123978-2ea1-4453-bf4d-53e185fddb7d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ed84adb1-4ae8-4a39-a9bf-db8c4e9c7cc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1cb50e8c-fc3e-4c2d-9ada-ba0d4eafe0e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814c682b-058b-43dc-afec-7247c118593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S_COMPARE_SHAPE_ID" val="bda1ee33-16a9-4c04-b72d-ae7a7cea8cef"/>
</p:tagLst>
</file>

<file path=ppt/theme/theme1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Vlastní návrh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 2013–2022">
  <a:themeElements>
    <a:clrScheme name="Motiv Office 2013–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 2013–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 2013–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7777</TotalTime>
  <Words>842</Words>
  <Application>Microsoft Office PowerPoint</Application>
  <PresentationFormat>Vlastní</PresentationFormat>
  <Paragraphs>202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DINPro-Medium</vt:lpstr>
      <vt:lpstr>Vlastní návrh</vt:lpstr>
      <vt:lpstr>2_Vlastní návrh</vt:lpstr>
      <vt:lpstr>Motiv Office 2013–2022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Hejlová</dc:creator>
  <cp:lastModifiedBy>Kubátová Lucie, RSM CZ</cp:lastModifiedBy>
  <cp:revision>511</cp:revision>
  <cp:lastPrinted>2024-04-09T06:30:19Z</cp:lastPrinted>
  <dcterms:created xsi:type="dcterms:W3CDTF">2020-10-29T07:10:54Z</dcterms:created>
  <dcterms:modified xsi:type="dcterms:W3CDTF">2025-06-11T11:05:39Z</dcterms:modified>
</cp:coreProperties>
</file>